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5"/>
  </p:sldMasterIdLst>
  <p:notesMasterIdLst>
    <p:notesMasterId r:id="rId7"/>
  </p:notesMasterIdLst>
  <p:sldIdLst>
    <p:sldId id="257" r:id="rId6"/>
  </p:sldIdLst>
  <p:sldSz cx="7772400" cy="10058400"/>
  <p:notesSz cx="6858000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30"/>
    <a:srgbClr val="FFD53A"/>
    <a:srgbClr val="727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53" autoAdjust="0"/>
    <p:restoredTop sz="94622" autoAdjust="0"/>
  </p:normalViewPr>
  <p:slideViewPr>
    <p:cSldViewPr>
      <p:cViewPr varScale="1">
        <p:scale>
          <a:sx n="38" d="100"/>
          <a:sy n="38" d="100"/>
        </p:scale>
        <p:origin x="2348" y="56"/>
      </p:cViewPr>
      <p:guideLst>
        <p:guide orient="horz" pos="22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82F2B-A03F-4675-8030-8C5B52F79E13}" type="datetimeFigureOut">
              <a:rPr lang="en-US" smtClean="0"/>
              <a:t>18-Aug-25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4088" y="1155700"/>
            <a:ext cx="240982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46588"/>
            <a:ext cx="5486400" cy="36385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288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7288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9F8C62-2D9C-4BEF-8B32-989E1416E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316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18-Aug-25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18-Aug-25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18-Aug-25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18-Aug-25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18-Aug-25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18-Aug-25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18-Aug-25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hyperlink" Target="https://www.hrc.army.mil/Milper/25-11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10090"/>
            <a:ext cx="7772400" cy="283361"/>
            <a:chOff x="0" y="0"/>
            <a:chExt cx="2832190" cy="22008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2190" cy="220085"/>
            </a:xfrm>
            <a:custGeom>
              <a:avLst/>
              <a:gdLst/>
              <a:ahLst/>
              <a:cxnLst/>
              <a:rect l="l" t="t" r="r" b="b"/>
              <a:pathLst>
                <a:path w="2832190" h="220085">
                  <a:moveTo>
                    <a:pt x="0" y="0"/>
                  </a:moveTo>
                  <a:lnTo>
                    <a:pt x="2832190" y="0"/>
                  </a:lnTo>
                  <a:lnTo>
                    <a:pt x="2832190" y="220085"/>
                  </a:lnTo>
                  <a:lnTo>
                    <a:pt x="0" y="2200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448"/>
                </a:lnSpc>
              </a:pPr>
              <a:endParaRPr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1872282" y="433592"/>
            <a:ext cx="4025310" cy="4968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687"/>
              </a:lnSpc>
            </a:pPr>
            <a:r>
              <a:rPr lang="en-US" sz="4400" b="1" cap="all" spc="1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 Update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339535" y="2817622"/>
            <a:ext cx="2520851" cy="167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spc="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100" spc="15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6928" y="943155"/>
            <a:ext cx="7765472" cy="215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b="1" dirty="0">
                <a:solidFill>
                  <a:srgbClr val="FFD5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Volume 25-2, July 2025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8000C3-800C-FCB6-0F63-0845B30EEF5A}"/>
              </a:ext>
            </a:extLst>
          </p:cNvPr>
          <p:cNvSpPr txBox="1"/>
          <p:nvPr/>
        </p:nvSpPr>
        <p:spPr>
          <a:xfrm>
            <a:off x="1893950" y="-24395"/>
            <a:ext cx="2439951" cy="440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7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</a:p>
        </p:txBody>
      </p:sp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5A7842B4-0976-7860-51BA-A0290197E2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8816" y="128519"/>
            <a:ext cx="956384" cy="683993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C8DE47E9-C735-3674-3629-8CF32A1B90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84" y="72891"/>
            <a:ext cx="632549" cy="79046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E322367-0325-D757-0CE1-279CEF4D4557}"/>
              </a:ext>
            </a:extLst>
          </p:cNvPr>
          <p:cNvSpPr txBox="1"/>
          <p:nvPr/>
        </p:nvSpPr>
        <p:spPr>
          <a:xfrm>
            <a:off x="8153400" y="1224672"/>
            <a:ext cx="198994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“breakout quote or info” </a:t>
            </a:r>
          </a:p>
          <a:p>
            <a:pPr indent="174625" algn="r"/>
            <a:r>
              <a:rPr lang="en-US" sz="1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Secretary of the Army </a:t>
            </a:r>
            <a:r>
              <a:rPr lang="en-US" sz="12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</a:t>
            </a:r>
            <a:endParaRPr lang="en-US" sz="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-2622555" y="3762819"/>
            <a:ext cx="1846228" cy="5324795"/>
          </a:xfrm>
          <a:custGeom>
            <a:avLst/>
            <a:gdLst/>
            <a:ahLst/>
            <a:cxnLst/>
            <a:rect l="l" t="t" r="r" b="b"/>
            <a:pathLst>
              <a:path w="937216" h="2321880">
                <a:moveTo>
                  <a:pt x="0" y="0"/>
                </a:moveTo>
                <a:lnTo>
                  <a:pt x="937216" y="0"/>
                </a:lnTo>
                <a:lnTo>
                  <a:pt x="937216" y="2321880"/>
                </a:lnTo>
                <a:lnTo>
                  <a:pt x="0" y="2321880"/>
                </a:lnTo>
                <a:close/>
              </a:path>
            </a:pathLst>
          </a:custGeom>
          <a:solidFill>
            <a:srgbClr val="FFD530"/>
          </a:solidFill>
          <a:ln w="12700">
            <a:solidFill>
              <a:schemeClr val="tx1"/>
            </a:solidFill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-2621798" y="5488761"/>
            <a:ext cx="1844714" cy="8002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The Inspector General</a:t>
            </a:r>
          </a:p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LTG Donna W. Martin</a:t>
            </a:r>
          </a:p>
          <a:p>
            <a:pPr algn="ctr"/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The IG Sergeant Major</a:t>
            </a:r>
          </a:p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SGM Delia Quintero</a:t>
            </a:r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-2424005" y="3911790"/>
            <a:ext cx="1449129" cy="1442163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2932C0CB-D714-F5C9-34EB-7DCDA95A7DDF}"/>
              </a:ext>
            </a:extLst>
          </p:cNvPr>
          <p:cNvSpPr txBox="1"/>
          <p:nvPr/>
        </p:nvSpPr>
        <p:spPr>
          <a:xfrm>
            <a:off x="-2622555" y="8843668"/>
            <a:ext cx="18447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cap="small" dirty="0">
                <a:latin typeface="Arial" panose="020B0604020202020204" pitchFamily="34" charset="0"/>
                <a:cs typeface="Arial" panose="020B0604020202020204" pitchFamily="34" charset="0"/>
              </a:rPr>
              <a:t>IG.army.mil</a:t>
            </a:r>
          </a:p>
        </p:txBody>
      </p:sp>
      <p:pic>
        <p:nvPicPr>
          <p:cNvPr id="26" name="Picture 25" descr="Qr code&#10;&#10;Description automatically generated">
            <a:extLst>
              <a:ext uri="{FF2B5EF4-FFF2-40B4-BE49-F238E27FC236}">
                <a16:creationId xmlns:a16="http://schemas.microsoft.com/office/drawing/2014/main" id="{79BC5422-8816-708A-9990-3C215C2C85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18999" y="7400639"/>
            <a:ext cx="1444123" cy="144412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EC53C4F-D1CB-D623-7A47-2A674431D08F}"/>
              </a:ext>
            </a:extLst>
          </p:cNvPr>
          <p:cNvSpPr txBox="1"/>
          <p:nvPr/>
        </p:nvSpPr>
        <p:spPr>
          <a:xfrm>
            <a:off x="-2612906" y="6431078"/>
            <a:ext cx="1844713" cy="10156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n w="6350">
                  <a:solidFill>
                    <a:schemeClr val="tx1"/>
                  </a:solidFill>
                </a:ln>
                <a:solidFill>
                  <a:srgbClr val="7273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</a:t>
            </a:r>
            <a:br>
              <a:rPr lang="en-US" sz="2000" dirty="0">
                <a:ln w="6350">
                  <a:solidFill>
                    <a:schemeClr val="tx1"/>
                  </a:solidFill>
                </a:ln>
                <a:solidFill>
                  <a:srgbClr val="7273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n w="6350">
                  <a:solidFill>
                    <a:schemeClr val="tx1"/>
                  </a:solidFill>
                </a:ln>
                <a:solidFill>
                  <a:srgbClr val="7273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I find </a:t>
            </a:r>
            <a:br>
              <a:rPr lang="en-US" sz="2000" dirty="0">
                <a:ln w="6350">
                  <a:solidFill>
                    <a:schemeClr val="tx1"/>
                  </a:solidFill>
                </a:ln>
                <a:solidFill>
                  <a:srgbClr val="7273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n w="6350">
                  <a:solidFill>
                    <a:schemeClr val="tx1"/>
                  </a:solidFill>
                </a:ln>
                <a:solidFill>
                  <a:srgbClr val="7273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local IG?</a:t>
            </a:r>
          </a:p>
        </p:txBody>
      </p:sp>
      <p:sp>
        <p:nvSpPr>
          <p:cNvPr id="6" name="TextBox 22">
            <a:extLst>
              <a:ext uri="{FF2B5EF4-FFF2-40B4-BE49-F238E27FC236}">
                <a16:creationId xmlns:a16="http://schemas.microsoft.com/office/drawing/2014/main" id="{ED6E3C80-35E5-E7AF-119B-4FABE257C57F}"/>
              </a:ext>
            </a:extLst>
          </p:cNvPr>
          <p:cNvSpPr txBox="1"/>
          <p:nvPr/>
        </p:nvSpPr>
        <p:spPr>
          <a:xfrm>
            <a:off x="5625714" y="4358135"/>
            <a:ext cx="1846228" cy="1795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48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Unit Name</a:t>
            </a: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E7AFEF56-78B5-10F8-9037-5C32C17B288A}"/>
              </a:ext>
            </a:extLst>
          </p:cNvPr>
          <p:cNvSpPr/>
          <p:nvPr/>
        </p:nvSpPr>
        <p:spPr>
          <a:xfrm>
            <a:off x="5643421" y="4670127"/>
            <a:ext cx="1846228" cy="4824839"/>
          </a:xfrm>
          <a:custGeom>
            <a:avLst/>
            <a:gdLst/>
            <a:ahLst/>
            <a:cxnLst/>
            <a:rect l="l" t="t" r="r" b="b"/>
            <a:pathLst>
              <a:path w="937216" h="2321880">
                <a:moveTo>
                  <a:pt x="0" y="0"/>
                </a:moveTo>
                <a:lnTo>
                  <a:pt x="937216" y="0"/>
                </a:lnTo>
                <a:lnTo>
                  <a:pt x="937216" y="2321880"/>
                </a:lnTo>
                <a:lnTo>
                  <a:pt x="0" y="2321880"/>
                </a:lnTo>
                <a:close/>
              </a:path>
            </a:pathLst>
          </a:custGeom>
          <a:solidFill>
            <a:srgbClr val="FFD530"/>
          </a:solidFill>
          <a:ln w="12700">
            <a:solidFill>
              <a:schemeClr val="tx1"/>
            </a:solidFill>
          </a:ln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23">
            <a:extLst>
              <a:ext uri="{FF2B5EF4-FFF2-40B4-BE49-F238E27FC236}">
                <a16:creationId xmlns:a16="http://schemas.microsoft.com/office/drawing/2014/main" id="{CD62E7ED-2647-E175-8E16-795BF0EA4575}"/>
              </a:ext>
            </a:extLst>
          </p:cNvPr>
          <p:cNvSpPr txBox="1"/>
          <p:nvPr/>
        </p:nvSpPr>
        <p:spPr>
          <a:xfrm>
            <a:off x="5648799" y="4790340"/>
            <a:ext cx="1844714" cy="3231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Commanding General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 Soldier Q. Public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Command Sergeant Major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CSM Soldier Q. Public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Command Inspector General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LTC Soldier Q. Public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Inspector General NCOIC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SGM Soldier Q. Public</a:t>
            </a:r>
          </a:p>
          <a:p>
            <a:pPr algn="ctr"/>
            <a:endParaRPr lang="en-US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IG Points of Contact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IG Office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1234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Hooah Drive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 Swampy XX 55555</a:t>
            </a:r>
            <a:endParaRPr lang="en-US" sz="1000" spc="8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187496-2BAC-9BA4-8DC5-AA423256AB59}"/>
              </a:ext>
            </a:extLst>
          </p:cNvPr>
          <p:cNvSpPr txBox="1"/>
          <p:nvPr/>
        </p:nvSpPr>
        <p:spPr>
          <a:xfrm>
            <a:off x="5913799" y="2835220"/>
            <a:ext cx="1305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patch/logo</a:t>
            </a:r>
          </a:p>
          <a:p>
            <a:pPr algn="ctr"/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</a:p>
        </p:txBody>
      </p:sp>
      <p:pic>
        <p:nvPicPr>
          <p:cNvPr id="19" name="Picture 16">
            <a:extLst>
              <a:ext uri="{FF2B5EF4-FFF2-40B4-BE49-F238E27FC236}">
                <a16:creationId xmlns:a16="http://schemas.microsoft.com/office/drawing/2014/main" id="{0AD6537A-77EA-FC69-2010-42EC67D1065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082598" y="5447431"/>
            <a:ext cx="977116" cy="972419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14085" y="8106299"/>
            <a:ext cx="1116181" cy="111486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357375BD-B58E-5B2D-A3D7-B6E492E0C786}"/>
              </a:ext>
            </a:extLst>
          </p:cNvPr>
          <p:cNvSpPr txBox="1"/>
          <p:nvPr/>
        </p:nvSpPr>
        <p:spPr>
          <a:xfrm>
            <a:off x="5644178" y="9221165"/>
            <a:ext cx="18447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cap="small" dirty="0">
                <a:latin typeface="Arial" panose="020B0604020202020204" pitchFamily="34" charset="0"/>
                <a:cs typeface="Arial" panose="020B0604020202020204" pitchFamily="34" charset="0"/>
              </a:rPr>
              <a:t>IG.army.mil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93485953-CB82-EDA9-4153-E1E58FD4EF75}"/>
              </a:ext>
            </a:extLst>
          </p:cNvPr>
          <p:cNvSpPr/>
          <p:nvPr/>
        </p:nvSpPr>
        <p:spPr>
          <a:xfrm>
            <a:off x="239613" y="8153399"/>
            <a:ext cx="5246564" cy="1341565"/>
          </a:xfrm>
          <a:custGeom>
            <a:avLst/>
            <a:gdLst/>
            <a:ahLst/>
            <a:cxnLst/>
            <a:rect l="l" t="t" r="r" b="b"/>
            <a:pathLst>
              <a:path w="937216" h="2321880">
                <a:moveTo>
                  <a:pt x="0" y="0"/>
                </a:moveTo>
                <a:lnTo>
                  <a:pt x="937216" y="0"/>
                </a:lnTo>
                <a:lnTo>
                  <a:pt x="937216" y="2321880"/>
                </a:lnTo>
                <a:lnTo>
                  <a:pt x="0" y="2321880"/>
                </a:lnTo>
                <a:close/>
              </a:path>
            </a:pathLst>
          </a:custGeom>
          <a:solidFill>
            <a:srgbClr val="FFD530"/>
          </a:solidFill>
          <a:ln w="12700">
            <a:solidFill>
              <a:schemeClr val="tx1"/>
            </a:solidFill>
          </a:ln>
        </p:spPr>
        <p:txBody>
          <a:bodyPr wrap="square" lIns="91440" tIns="91440" rIns="91440" bIns="91440"/>
          <a:lstStyle/>
          <a:p>
            <a:pPr algn="ctr">
              <a:spcAft>
                <a:spcPts val="400"/>
              </a:spcAft>
            </a:pP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Pertinent Regulations/Policies:</a:t>
            </a:r>
          </a:p>
          <a:p>
            <a:pPr marL="112713" indent="-1127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MILPER</a:t>
            </a: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 25-116: </a:t>
            </a: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https://www.hrc.army.mil/Milper/25-116</a:t>
            </a: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(CAC login required)</a:t>
            </a:r>
          </a:p>
          <a:p>
            <a:pPr marL="112713" indent="-1127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050" b="1" i="0" dirty="0">
                <a:solidFill>
                  <a:srgbClr val="05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DoDI 1322.29, </a:t>
            </a:r>
            <a:r>
              <a:rPr lang="en-US" sz="1050" b="0" i="0" dirty="0">
                <a:solidFill>
                  <a:srgbClr val="05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(Job Training, Employment Skills Training, Apprenticeships, and Internships for Eligible Service Members), Incorporating Change 1, 5 May 2020.</a:t>
            </a:r>
          </a:p>
          <a:p>
            <a:pPr marL="112713" indent="-1127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05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 600-81</a:t>
            </a:r>
            <a:r>
              <a:rPr lang="en-US" sz="105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Transition Assistance Program,12 April 2024.</a:t>
            </a:r>
          </a:p>
          <a:p>
            <a:pPr marL="112713" indent="-112713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05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 635-8, </a:t>
            </a:r>
            <a:r>
              <a:rPr lang="en-US" sz="105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Separation Processing and Documents, 17 September 2019. </a:t>
            </a:r>
          </a:p>
          <a:p>
            <a:pPr marL="112713" indent="-112713"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en-US" sz="1050" b="1" i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2713" indent="-112713">
              <a:buFont typeface="Arial" panose="020B0604020202020204" pitchFamily="34" charset="0"/>
              <a:buChar char="•"/>
            </a:pP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3CDB6FF-4B47-9662-7D57-860673A1D5BB}"/>
              </a:ext>
            </a:extLst>
          </p:cNvPr>
          <p:cNvSpPr txBox="1"/>
          <p:nvPr/>
        </p:nvSpPr>
        <p:spPr>
          <a:xfrm>
            <a:off x="2041132" y="1543210"/>
            <a:ext cx="54264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MILPER</a:t>
            </a:r>
            <a:r>
              <a:rPr lang="en-US" sz="2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25-116: Updates to the </a:t>
            </a:r>
            <a:br>
              <a:rPr lang="en-US" sz="2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Army Career Skills Program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1D12A64-01E2-309D-4277-04DA09B1B706}"/>
              </a:ext>
            </a:extLst>
          </p:cNvPr>
          <p:cNvSpPr txBox="1"/>
          <p:nvPr/>
        </p:nvSpPr>
        <p:spPr>
          <a:xfrm>
            <a:off x="266481" y="2819400"/>
            <a:ext cx="5243965" cy="1445147"/>
          </a:xfrm>
          <a:custGeom>
            <a:avLst/>
            <a:gdLst>
              <a:gd name="connsiteX0" fmla="*/ 0 w 5243965"/>
              <a:gd name="connsiteY0" fmla="*/ 0 h 1107996"/>
              <a:gd name="connsiteX1" fmla="*/ 5243965 w 5243965"/>
              <a:gd name="connsiteY1" fmla="*/ 0 h 1107996"/>
              <a:gd name="connsiteX2" fmla="*/ 5243965 w 5243965"/>
              <a:gd name="connsiteY2" fmla="*/ 1107996 h 1107996"/>
              <a:gd name="connsiteX3" fmla="*/ 0 w 5243965"/>
              <a:gd name="connsiteY3" fmla="*/ 1107996 h 1107996"/>
              <a:gd name="connsiteX4" fmla="*/ 0 w 5243965"/>
              <a:gd name="connsiteY4" fmla="*/ 0 h 1107996"/>
              <a:gd name="connsiteX0" fmla="*/ 0 w 5243965"/>
              <a:gd name="connsiteY0" fmla="*/ 0 h 1107996"/>
              <a:gd name="connsiteX1" fmla="*/ 5243965 w 5243965"/>
              <a:gd name="connsiteY1" fmla="*/ 0 h 1107996"/>
              <a:gd name="connsiteX2" fmla="*/ 5243965 w 5243965"/>
              <a:gd name="connsiteY2" fmla="*/ 1107996 h 1107996"/>
              <a:gd name="connsiteX3" fmla="*/ 0 w 5243965"/>
              <a:gd name="connsiteY3" fmla="*/ 974646 h 1107996"/>
              <a:gd name="connsiteX4" fmla="*/ 0 w 5243965"/>
              <a:gd name="connsiteY4" fmla="*/ 0 h 1107996"/>
              <a:gd name="connsiteX0" fmla="*/ 0 w 5243965"/>
              <a:gd name="connsiteY0" fmla="*/ 0 h 974646"/>
              <a:gd name="connsiteX1" fmla="*/ 5243965 w 5243965"/>
              <a:gd name="connsiteY1" fmla="*/ 0 h 974646"/>
              <a:gd name="connsiteX2" fmla="*/ 5243965 w 5243965"/>
              <a:gd name="connsiteY2" fmla="*/ 965121 h 974646"/>
              <a:gd name="connsiteX3" fmla="*/ 0 w 5243965"/>
              <a:gd name="connsiteY3" fmla="*/ 974646 h 974646"/>
              <a:gd name="connsiteX4" fmla="*/ 0 w 5243965"/>
              <a:gd name="connsiteY4" fmla="*/ 0 h 974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3965" h="974646">
                <a:moveTo>
                  <a:pt x="0" y="0"/>
                </a:moveTo>
                <a:lnTo>
                  <a:pt x="5243965" y="0"/>
                </a:lnTo>
                <a:lnTo>
                  <a:pt x="5243965" y="965121"/>
                </a:lnTo>
                <a:lnTo>
                  <a:pt x="0" y="974646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numCol="2" spcCol="91440" rtlCol="0">
            <a:noAutofit/>
          </a:bodyPr>
          <a:lstStyle/>
          <a:p>
            <a:pPr indent="114300"/>
            <a:r>
              <a:rPr lang="en-US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Army Career Skills Program (</a:t>
            </a:r>
            <a:r>
              <a:rPr lang="en-US" sz="1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CSP</a:t>
            </a:r>
            <a:r>
              <a:rPr lang="en-US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provides separating Soldiers the opportunity to participate, within 180 days of separation or retirement, in (pre)apprenticeships, on-the-job training, employment skills training and internships. </a:t>
            </a:r>
          </a:p>
          <a:p>
            <a:pPr indent="114300"/>
            <a:r>
              <a:rPr lang="en-US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MILPER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25-116, issued 3 April 2025, clarifies the three categories of Soldiers eligible for the </a:t>
            </a:r>
            <a:r>
              <a:rPr lang="en-US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CSP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along with approval authorities and participation time limits.</a:t>
            </a:r>
          </a:p>
          <a:p>
            <a:pPr indent="114300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table below shows participation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categories, length of </a:t>
            </a:r>
            <a:r>
              <a:rPr lang="en-US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CSP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class duration, and approval authorities based on the rank of the separating Soldier.</a:t>
            </a:r>
          </a:p>
        </p:txBody>
      </p:sp>
      <p:pic>
        <p:nvPicPr>
          <p:cNvPr id="27" name="Picture 26" descr="Logo&#10;&#10;Description automatically generated">
            <a:extLst>
              <a:ext uri="{FF2B5EF4-FFF2-40B4-BE49-F238E27FC236}">
                <a16:creationId xmlns:a16="http://schemas.microsoft.com/office/drawing/2014/main" id="{F0996549-C5E4-784C-E42C-C810D6B715F0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0" r="20582"/>
          <a:stretch/>
        </p:blipFill>
        <p:spPr>
          <a:xfrm>
            <a:off x="218831" y="1275337"/>
            <a:ext cx="1719882" cy="1542285"/>
          </a:xfrm>
          <a:prstGeom prst="rect">
            <a:avLst/>
          </a:prstGeom>
        </p:spPr>
      </p:pic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E6350031-D7D7-A0DA-54C3-9E4551EA27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141259"/>
              </p:ext>
            </p:extLst>
          </p:nvPr>
        </p:nvGraphicFramePr>
        <p:xfrm>
          <a:off x="292453" y="4370243"/>
          <a:ext cx="518160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2947">
                  <a:extLst>
                    <a:ext uri="{9D8B030D-6E8A-4147-A177-3AD203B41FA5}">
                      <a16:colId xmlns:a16="http://schemas.microsoft.com/office/drawing/2014/main" val="1002016703"/>
                    </a:ext>
                  </a:extLst>
                </a:gridCol>
                <a:gridCol w="1587853">
                  <a:extLst>
                    <a:ext uri="{9D8B030D-6E8A-4147-A177-3AD203B41FA5}">
                      <a16:colId xmlns:a16="http://schemas.microsoft.com/office/drawing/2014/main" val="138725484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659171778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916731043"/>
                    </a:ext>
                  </a:extLst>
                </a:gridCol>
              </a:tblGrid>
              <a:tr h="20335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D53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3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D53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3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D53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3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D53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Approval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3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101619"/>
                  </a:ext>
                </a:extLst>
              </a:tr>
              <a:tr h="284703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 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E1-E5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 to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field grade </a:t>
                      </a:r>
                      <a:r>
                        <a:rPr lang="en-US" sz="11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CDR</a:t>
                      </a:r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UCMJ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065360"/>
                  </a:ext>
                </a:extLst>
              </a:tr>
              <a:tr h="2847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 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E6-E7, WO1-CW3, </a:t>
                      </a:r>
                      <a:b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O1-O3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 to 90 days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O6 </a:t>
                      </a:r>
                      <a:r>
                        <a:rPr lang="en-US" sz="11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CDR</a:t>
                      </a:r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UCMJ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374596"/>
                  </a:ext>
                </a:extLst>
              </a:tr>
              <a:tr h="2847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 III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E8-E9, CW4-CW5, </a:t>
                      </a:r>
                      <a:b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O4 and up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 to 60 days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General Officer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030941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ABBF4E13-1577-BD67-AEDA-515D67F6FCA0}"/>
              </a:ext>
            </a:extLst>
          </p:cNvPr>
          <p:cNvSpPr txBox="1"/>
          <p:nvPr/>
        </p:nvSpPr>
        <p:spPr>
          <a:xfrm>
            <a:off x="266481" y="6060899"/>
            <a:ext cx="5267544" cy="1940101"/>
          </a:xfrm>
          <a:prstGeom prst="rect">
            <a:avLst/>
          </a:prstGeom>
          <a:noFill/>
        </p:spPr>
        <p:txBody>
          <a:bodyPr wrap="square" numCol="2" spcCol="91440" rtlCol="0">
            <a:noAutofit/>
          </a:bodyPr>
          <a:lstStyle/>
          <a:p>
            <a:pPr indent="114300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MILPER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cites Army Regulation 600-81, which states “</a:t>
            </a:r>
            <a:r>
              <a:rPr lang="en-US" sz="11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Participation in any </a:t>
            </a:r>
            <a:r>
              <a:rPr lang="en-US" sz="11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CSP</a:t>
            </a:r>
            <a:r>
              <a:rPr lang="en-US" sz="11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sz="1100" b="1" i="1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SkillBridge</a:t>
            </a:r>
            <a:r>
              <a:rPr lang="en-US" sz="11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program is not an entitlement.</a:t>
            </a:r>
            <a:r>
              <a:rPr lang="en-US" sz="11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It is a connection tool Soldiers can use during their transition with commander’s permission… </a:t>
            </a:r>
            <a:r>
              <a:rPr lang="en-US" sz="11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Commanders may add other requirements for Soldiers to participate, if needed</a:t>
            </a:r>
            <a:r>
              <a:rPr lang="en-US" sz="11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 indent="114300"/>
            <a: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Soldiers can participate in any of the currently available </a:t>
            </a:r>
            <a:r>
              <a:rPr lang="en-US" sz="1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CSP</a:t>
            </a:r>
            <a: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programs.</a:t>
            </a:r>
          </a:p>
          <a:p>
            <a:pPr indent="114300"/>
            <a: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However, if a Soldier participates in a program over 50 miles away from the installation and does not wish to return to their PDS for final clearing, an </a:t>
            </a:r>
            <a:r>
              <a:rPr lang="en-US" sz="1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ETP</a:t>
            </a:r>
            <a: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required. </a:t>
            </a:r>
            <a:r>
              <a:rPr lang="en-US" sz="1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MILPER</a:t>
            </a:r>
            <a: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25-116 outlines the Exception to Policy process.</a:t>
            </a:r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3FA4B0D-5446-9504-8430-C2B6759F9250}"/>
              </a:ext>
            </a:extLst>
          </p:cNvPr>
          <p:cNvSpPr txBox="1"/>
          <p:nvPr/>
        </p:nvSpPr>
        <p:spPr>
          <a:xfrm>
            <a:off x="2962580" y="7162800"/>
            <a:ext cx="2511473" cy="867172"/>
          </a:xfrm>
          <a:prstGeom prst="rect">
            <a:avLst/>
          </a:prstGeom>
          <a:solidFill>
            <a:srgbClr val="727365"/>
          </a:solidFill>
          <a:ln w="19050">
            <a:solidFill>
              <a:srgbClr val="FFD530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1300" b="1" i="1" u="none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 your local personnel/S-1 shop for more information on participating in the </a:t>
            </a:r>
            <a:r>
              <a:rPr lang="en-US" sz="1300" b="1" i="1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CSP</a:t>
            </a:r>
            <a:r>
              <a:rPr lang="en-US" sz="1300" b="1" i="1" u="none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9038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ForSignature xmlns="a686c01d-9b03-4e21-a79d-80911fbbfba7">false</ForSignature>
    <_dlc_DocId xmlns="ee8c200f-5b40-4309-82ff-5af4db5b0849">GEARS-536684992-1376938</_dlc_DocId>
    <_dlc_DocIdUrl xmlns="ee8c200f-5b40-4309-82ff-5af4db5b0849">
      <Url>https://army.deps.mil/netcom/sites/GEARS/Live/_layouts/15/DocIdRedir.aspx?ID=GEARS-536684992-1376938</Url>
      <Description>GEARS-536684992-1376938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794D7ACBF31B46B052BF8A31EE8793" ma:contentTypeVersion="10" ma:contentTypeDescription="Create a new document." ma:contentTypeScope="" ma:versionID="77e165e637fc311b2e502856f301ed40">
  <xsd:schema xmlns:xsd="http://www.w3.org/2001/XMLSchema" xmlns:xs="http://www.w3.org/2001/XMLSchema" xmlns:p="http://schemas.microsoft.com/office/2006/metadata/properties" xmlns:ns2="ee8c200f-5b40-4309-82ff-5af4db5b0849" xmlns:ns3="a686c01d-9b03-4e21-a79d-80911fbbfba7" xmlns:ns4="http://schemas.microsoft.com/sharepoint/v4" targetNamespace="http://schemas.microsoft.com/office/2006/metadata/properties" ma:root="true" ma:fieldsID="7bd16d567848d38cc936a084c0d9c9ea" ns2:_="" ns3:_="" ns4:_="">
    <xsd:import namespace="ee8c200f-5b40-4309-82ff-5af4db5b0849"/>
    <xsd:import namespace="a686c01d-9b03-4e21-a79d-80911fbbfba7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ForSignature" minOccurs="0"/>
                <xsd:element ref="ns4:IconOverla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8c200f-5b40-4309-82ff-5af4db5b084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6c01d-9b03-4e21-a79d-80911fbbfba7" elementFormDefault="qualified">
    <xsd:import namespace="http://schemas.microsoft.com/office/2006/documentManagement/types"/>
    <xsd:import namespace="http://schemas.microsoft.com/office/infopath/2007/PartnerControls"/>
    <xsd:element name="ForSignature" ma:index="11" nillable="true" ma:displayName="For Signature?" ma:default="0" ma:description="Indicates if the document requires a signature." ma:internalName="ForSignatur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4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9EC3EA-AEB4-40FD-804B-4CC736E7884E}">
  <ds:schemaRefs>
    <ds:schemaRef ds:uri="http://schemas.microsoft.com/office/2006/metadata/properties"/>
    <ds:schemaRef ds:uri="http://schemas.microsoft.com/office/infopath/2007/PartnerControls"/>
    <ds:schemaRef ds:uri="http://schemas.microsoft.com/sharepoint/v4"/>
    <ds:schemaRef ds:uri="a686c01d-9b03-4e21-a79d-80911fbbfba7"/>
    <ds:schemaRef ds:uri="ee8c200f-5b40-4309-82ff-5af4db5b0849"/>
  </ds:schemaRefs>
</ds:datastoreItem>
</file>

<file path=customXml/itemProps2.xml><?xml version="1.0" encoding="utf-8"?>
<ds:datastoreItem xmlns:ds="http://schemas.openxmlformats.org/officeDocument/2006/customXml" ds:itemID="{DCD6F562-A4B2-4215-A5FB-85C38731A3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8c200f-5b40-4309-82ff-5af4db5b0849"/>
    <ds:schemaRef ds:uri="a686c01d-9b03-4e21-a79d-80911fbbfba7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E50C88-4FD1-49B6-8D77-1EE3B7E7404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410E8D4-3DB3-420F-BE0C-AC27032FC5D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3670</TotalTime>
  <Words>464</Words>
  <Application>Microsoft Office PowerPoint</Application>
  <PresentationFormat>Custom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White Photography Sectioned Newsletter Page A4 Design</dc:title>
  <dc:creator>Chassin, Dorie R CIV HQDA DAIG</dc:creator>
  <cp:lastModifiedBy>Ruyle, Thomas M CIV USARMY HQDA OTIG (USA)</cp:lastModifiedBy>
  <cp:revision>86</cp:revision>
  <cp:lastPrinted>2023-03-14T16:23:16Z</cp:lastPrinted>
  <dcterms:created xsi:type="dcterms:W3CDTF">2006-08-16T00:00:00Z</dcterms:created>
  <dcterms:modified xsi:type="dcterms:W3CDTF">2025-08-19T00:37:49Z</dcterms:modified>
  <dc:identifier>DAFbUSDdRHE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0x010100D7794D7ACBF31B46B052BF8A31EE8793</vt:lpwstr>
  </property>
  <property fmtid="{D5CDD505-2E9C-101B-9397-08002B2CF9AE}" pid="3" name="_dlc_policyId">
    <vt:lpwstr/>
  </property>
  <property fmtid="{D5CDD505-2E9C-101B-9397-08002B2CF9AE}" pid="4" name="ItemRetentionFormula">
    <vt:lpwstr/>
  </property>
  <property fmtid="{D5CDD505-2E9C-101B-9397-08002B2CF9AE}" pid="5" name="_dlc_DocIdItemGuid">
    <vt:lpwstr>55e54503-fbba-47e3-9b77-d34ee61d7e6d</vt:lpwstr>
  </property>
  <property fmtid="{D5CDD505-2E9C-101B-9397-08002B2CF9AE}" pid="6" name="TitusGUID">
    <vt:lpwstr>3d898513-948d-4fc1-8594-fee49e099fee</vt:lpwstr>
  </property>
  <property fmtid="{D5CDD505-2E9C-101B-9397-08002B2CF9AE}" pid="7" name="Classification">
    <vt:lpwstr>NO CLASSIFICATION REQUIRED</vt:lpwstr>
  </property>
</Properties>
</file>